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63" r:id="rId2"/>
    <p:sldId id="267" r:id="rId3"/>
    <p:sldId id="268" r:id="rId4"/>
    <p:sldId id="269" r:id="rId5"/>
    <p:sldId id="270" r:id="rId6"/>
    <p:sldId id="271" r:id="rId7"/>
    <p:sldId id="272" r:id="rId8"/>
    <p:sldId id="280" r:id="rId9"/>
    <p:sldId id="281" r:id="rId10"/>
    <p:sldId id="274" r:id="rId11"/>
    <p:sldId id="275" r:id="rId12"/>
    <p:sldId id="276" r:id="rId13"/>
    <p:sldId id="277" r:id="rId14"/>
    <p:sldId id="279" r:id="rId15"/>
  </p:sldIdLst>
  <p:sldSz cx="9939338" cy="7451725"/>
  <p:notesSz cx="6858000" cy="9144000"/>
  <p:defaultTextStyle>
    <a:defPPr>
      <a:defRPr lang="en-US"/>
    </a:defPPr>
    <a:lvl1pPr marL="0" algn="l" defTabSz="496885" rtl="0" eaLnBrk="1" latinLnBrk="0" hangingPunct="1">
      <a:defRPr sz="2000" kern="1200">
        <a:solidFill>
          <a:schemeClr val="tx1"/>
        </a:solidFill>
        <a:latin typeface="+mn-lt"/>
        <a:ea typeface="+mn-ea"/>
        <a:cs typeface="+mn-cs"/>
      </a:defRPr>
    </a:lvl1pPr>
    <a:lvl2pPr marL="496885" algn="l" defTabSz="496885" rtl="0" eaLnBrk="1" latinLnBrk="0" hangingPunct="1">
      <a:defRPr sz="2000" kern="1200">
        <a:solidFill>
          <a:schemeClr val="tx1"/>
        </a:solidFill>
        <a:latin typeface="+mn-lt"/>
        <a:ea typeface="+mn-ea"/>
        <a:cs typeface="+mn-cs"/>
      </a:defRPr>
    </a:lvl2pPr>
    <a:lvl3pPr marL="993770" algn="l" defTabSz="496885" rtl="0" eaLnBrk="1" latinLnBrk="0" hangingPunct="1">
      <a:defRPr sz="2000" kern="1200">
        <a:solidFill>
          <a:schemeClr val="tx1"/>
        </a:solidFill>
        <a:latin typeface="+mn-lt"/>
        <a:ea typeface="+mn-ea"/>
        <a:cs typeface="+mn-cs"/>
      </a:defRPr>
    </a:lvl3pPr>
    <a:lvl4pPr marL="1490655" algn="l" defTabSz="496885" rtl="0" eaLnBrk="1" latinLnBrk="0" hangingPunct="1">
      <a:defRPr sz="2000" kern="1200">
        <a:solidFill>
          <a:schemeClr val="tx1"/>
        </a:solidFill>
        <a:latin typeface="+mn-lt"/>
        <a:ea typeface="+mn-ea"/>
        <a:cs typeface="+mn-cs"/>
      </a:defRPr>
    </a:lvl4pPr>
    <a:lvl5pPr marL="1987540" algn="l" defTabSz="496885" rtl="0" eaLnBrk="1" latinLnBrk="0" hangingPunct="1">
      <a:defRPr sz="2000" kern="1200">
        <a:solidFill>
          <a:schemeClr val="tx1"/>
        </a:solidFill>
        <a:latin typeface="+mn-lt"/>
        <a:ea typeface="+mn-ea"/>
        <a:cs typeface="+mn-cs"/>
      </a:defRPr>
    </a:lvl5pPr>
    <a:lvl6pPr marL="2484425" algn="l" defTabSz="496885" rtl="0" eaLnBrk="1" latinLnBrk="0" hangingPunct="1">
      <a:defRPr sz="2000" kern="1200">
        <a:solidFill>
          <a:schemeClr val="tx1"/>
        </a:solidFill>
        <a:latin typeface="+mn-lt"/>
        <a:ea typeface="+mn-ea"/>
        <a:cs typeface="+mn-cs"/>
      </a:defRPr>
    </a:lvl6pPr>
    <a:lvl7pPr marL="2981310" algn="l" defTabSz="496885" rtl="0" eaLnBrk="1" latinLnBrk="0" hangingPunct="1">
      <a:defRPr sz="2000" kern="1200">
        <a:solidFill>
          <a:schemeClr val="tx1"/>
        </a:solidFill>
        <a:latin typeface="+mn-lt"/>
        <a:ea typeface="+mn-ea"/>
        <a:cs typeface="+mn-cs"/>
      </a:defRPr>
    </a:lvl7pPr>
    <a:lvl8pPr marL="3478195" algn="l" defTabSz="496885" rtl="0" eaLnBrk="1" latinLnBrk="0" hangingPunct="1">
      <a:defRPr sz="2000" kern="1200">
        <a:solidFill>
          <a:schemeClr val="tx1"/>
        </a:solidFill>
        <a:latin typeface="+mn-lt"/>
        <a:ea typeface="+mn-ea"/>
        <a:cs typeface="+mn-cs"/>
      </a:defRPr>
    </a:lvl8pPr>
    <a:lvl9pPr marL="3975080" algn="l" defTabSz="496885"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47">
          <p15:clr>
            <a:srgbClr val="A4A3A4"/>
          </p15:clr>
        </p15:guide>
        <p15:guide id="2" pos="313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163B"/>
    <a:srgbClr val="FBB04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22" autoAdjust="0"/>
    <p:restoredTop sz="96361" autoAdjust="0"/>
  </p:normalViewPr>
  <p:slideViewPr>
    <p:cSldViewPr snapToGrid="0" snapToObjects="1">
      <p:cViewPr varScale="1">
        <p:scale>
          <a:sx n="106" d="100"/>
          <a:sy n="106" d="100"/>
        </p:scale>
        <p:origin x="1302" y="90"/>
      </p:cViewPr>
      <p:guideLst>
        <p:guide orient="horz" pos="2347"/>
        <p:guide pos="3131"/>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38CAE-CD52-E84E-8DE8-51F3E92AF616}" type="datetimeFigureOut">
              <a:rPr lang="en-US" smtClean="0"/>
              <a:t>2018-11-25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58660D-3641-6A47-AC28-43EC27541A71}" type="slidenum">
              <a:rPr lang="en-US" smtClean="0"/>
              <a:t>‹#›</a:t>
            </a:fld>
            <a:endParaRPr lang="en-US"/>
          </a:p>
        </p:txBody>
      </p:sp>
    </p:spTree>
    <p:extLst>
      <p:ext uri="{BB962C8B-B14F-4D97-AF65-F5344CB8AC3E}">
        <p14:creationId xmlns:p14="http://schemas.microsoft.com/office/powerpoint/2010/main" val="1034315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“more times” is important because there is a</a:t>
            </a:r>
            <a:r>
              <a:rPr lang="en-US" baseline="0" dirty="0" smtClean="0"/>
              <a:t> risk that we have not established the invariant inside the loop, and therefore that the loop will not run correctly the next time around.</a:t>
            </a:r>
          </a:p>
          <a:p>
            <a:r>
              <a:rPr lang="en-US" baseline="0" dirty="0" smtClean="0"/>
              <a:t>Or, explained without invariants. If we only check zero and one time, we only check if the program can continue correctly after the loop, not if we can enter the loop correctly again.</a:t>
            </a:r>
            <a:endParaRPr lang="en-US" dirty="0"/>
          </a:p>
        </p:txBody>
      </p:sp>
      <p:sp>
        <p:nvSpPr>
          <p:cNvPr id="4" name="Slide Number Placeholder 3"/>
          <p:cNvSpPr>
            <a:spLocks noGrp="1"/>
          </p:cNvSpPr>
          <p:nvPr>
            <p:ph type="sldNum" sz="quarter" idx="10"/>
          </p:nvPr>
        </p:nvSpPr>
        <p:spPr/>
        <p:txBody>
          <a:bodyPr/>
          <a:lstStyle/>
          <a:p>
            <a:fld id="{D324B112-4056-1A42-9A68-238DC6B6DD7E}" type="slidenum">
              <a:rPr lang="en-US" smtClean="0"/>
              <a:t>13</a:t>
            </a:fld>
            <a:endParaRPr lang="en-US"/>
          </a:p>
        </p:txBody>
      </p:sp>
    </p:spTree>
    <p:extLst>
      <p:ext uri="{BB962C8B-B14F-4D97-AF65-F5344CB8AC3E}">
        <p14:creationId xmlns:p14="http://schemas.microsoft.com/office/powerpoint/2010/main" val="13883670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og indholdsobjekt">
    <p:spTree>
      <p:nvGrpSpPr>
        <p:cNvPr id="1" name=""/>
        <p:cNvGrpSpPr/>
        <p:nvPr/>
      </p:nvGrpSpPr>
      <p:grpSpPr>
        <a:xfrm>
          <a:off x="0" y="0"/>
          <a:ext cx="0" cy="0"/>
          <a:chOff x="0" y="0"/>
          <a:chExt cx="0" cy="0"/>
        </a:xfrm>
      </p:grpSpPr>
      <p:sp>
        <p:nvSpPr>
          <p:cNvPr id="7" name="Rectangle 7"/>
          <p:cNvSpPr/>
          <p:nvPr userDrawn="1"/>
        </p:nvSpPr>
        <p:spPr>
          <a:xfrm>
            <a:off x="0" y="0"/>
            <a:ext cx="9944004" cy="7451725"/>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1" descr="5foto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15788" y="1279054"/>
            <a:ext cx="8309043" cy="2029164"/>
          </a:xfrm>
          <a:prstGeom prst="rect">
            <a:avLst/>
          </a:prstGeom>
        </p:spPr>
      </p:pic>
      <p:pic>
        <p:nvPicPr>
          <p:cNvPr id="10" name="Picture 2" descr="CPH_CBA_Payoff_NEG_CMYK.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15790" y="1149719"/>
            <a:ext cx="7311326" cy="198320"/>
          </a:xfrm>
          <a:prstGeom prst="rect">
            <a:avLst/>
          </a:prstGeom>
        </p:spPr>
      </p:pic>
      <p:sp>
        <p:nvSpPr>
          <p:cNvPr id="20" name="Pladsholder til tekst 19"/>
          <p:cNvSpPr>
            <a:spLocks noGrp="1"/>
          </p:cNvSpPr>
          <p:nvPr>
            <p:ph type="body" sz="quarter" idx="10" hasCustomPrompt="1"/>
          </p:nvPr>
        </p:nvSpPr>
        <p:spPr>
          <a:xfrm>
            <a:off x="1127236" y="3639312"/>
            <a:ext cx="7399879" cy="784687"/>
          </a:xfrm>
          <a:prstGeom prst="rect">
            <a:avLst/>
          </a:prstGeom>
          <a:ln>
            <a:noFill/>
          </a:ln>
        </p:spPr>
        <p:txBody>
          <a:bodyPr/>
          <a:lstStyle>
            <a:lvl1pPr>
              <a:buNone/>
              <a:defRPr sz="3600">
                <a:solidFill>
                  <a:srgbClr val="FBB040"/>
                </a:solidFill>
              </a:defRPr>
            </a:lvl1pPr>
            <a:lvl2pPr>
              <a:buNone/>
              <a:defRPr/>
            </a:lvl2pPr>
            <a:lvl3pPr>
              <a:buNone/>
              <a:defRPr/>
            </a:lvl3pPr>
          </a:lstStyle>
          <a:p>
            <a:pPr lvl="0"/>
            <a:r>
              <a:rPr lang="da-DK" dirty="0" smtClean="0"/>
              <a:t>Tilføj titel</a:t>
            </a:r>
            <a:endParaRPr lang="da-DK" dirty="0"/>
          </a:p>
        </p:txBody>
      </p:sp>
      <p:sp>
        <p:nvSpPr>
          <p:cNvPr id="22" name="Pladsholder til tekst 21"/>
          <p:cNvSpPr>
            <a:spLocks noGrp="1"/>
          </p:cNvSpPr>
          <p:nvPr>
            <p:ph type="body" sz="quarter" idx="11" hasCustomPrompt="1"/>
          </p:nvPr>
        </p:nvSpPr>
        <p:spPr>
          <a:xfrm>
            <a:off x="1127236" y="4426458"/>
            <a:ext cx="7409023" cy="2285238"/>
          </a:xfrm>
          <a:prstGeom prst="rect">
            <a:avLst/>
          </a:prstGeom>
        </p:spPr>
        <p:txBody>
          <a:bodyPr/>
          <a:lstStyle>
            <a:lvl1pPr>
              <a:buNone/>
              <a:defRPr sz="1400" baseline="0">
                <a:solidFill>
                  <a:srgbClr val="FFFFFF"/>
                </a:solidFill>
              </a:defRPr>
            </a:lvl1pPr>
          </a:lstStyle>
          <a:p>
            <a:pPr lvl="0"/>
            <a:r>
              <a:rPr lang="da-DK" dirty="0" smtClean="0">
                <a:solidFill>
                  <a:srgbClr val="FFFFFF"/>
                </a:solidFill>
              </a:rPr>
              <a:t>PowerPoint 31.07.2012 [RET DATO]</a:t>
            </a:r>
            <a:endParaRPr lang="da-DK" dirty="0"/>
          </a:p>
        </p:txBody>
      </p:sp>
      <p:pic>
        <p:nvPicPr>
          <p:cNvPr id="11" name="Picture 5" descr="CPHbusinessNEG_RGB.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604008" y="10855"/>
            <a:ext cx="2339996" cy="927977"/>
          </a:xfrm>
          <a:prstGeom prst="rect">
            <a:avLst/>
          </a:prstGeom>
        </p:spPr>
      </p:pic>
    </p:spTree>
    <p:extLst>
      <p:ext uri="{BB962C8B-B14F-4D97-AF65-F5344CB8AC3E}">
        <p14:creationId xmlns:p14="http://schemas.microsoft.com/office/powerpoint/2010/main" val="1183340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Nyt emne">
    <p:spTree>
      <p:nvGrpSpPr>
        <p:cNvPr id="1" name=""/>
        <p:cNvGrpSpPr/>
        <p:nvPr/>
      </p:nvGrpSpPr>
      <p:grpSpPr>
        <a:xfrm>
          <a:off x="0" y="0"/>
          <a:ext cx="0" cy="0"/>
          <a:chOff x="0" y="0"/>
          <a:chExt cx="0" cy="0"/>
        </a:xfrm>
      </p:grpSpPr>
      <p:sp>
        <p:nvSpPr>
          <p:cNvPr id="3" name="Rectangle 7"/>
          <p:cNvSpPr/>
          <p:nvPr userDrawn="1"/>
        </p:nvSpPr>
        <p:spPr>
          <a:xfrm>
            <a:off x="0" y="0"/>
            <a:ext cx="9944004" cy="7451725"/>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6" descr="3fotos.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15788" y="1304241"/>
            <a:ext cx="7500977" cy="3443013"/>
          </a:xfrm>
          <a:prstGeom prst="rect">
            <a:avLst/>
          </a:prstGeom>
        </p:spPr>
      </p:pic>
      <p:sp>
        <p:nvSpPr>
          <p:cNvPr id="8" name="Pladsholder til tekst 7"/>
          <p:cNvSpPr>
            <a:spLocks noGrp="1"/>
          </p:cNvSpPr>
          <p:nvPr>
            <p:ph type="body" sz="quarter" idx="10" hasCustomPrompt="1"/>
          </p:nvPr>
        </p:nvSpPr>
        <p:spPr>
          <a:xfrm>
            <a:off x="1127402" y="4855464"/>
            <a:ext cx="7589363" cy="779609"/>
          </a:xfrm>
          <a:prstGeom prst="rect">
            <a:avLst/>
          </a:prstGeom>
        </p:spPr>
        <p:txBody>
          <a:bodyPr/>
          <a:lstStyle>
            <a:lvl1pPr>
              <a:buNone/>
              <a:defRPr sz="3600">
                <a:solidFill>
                  <a:srgbClr val="FBB040"/>
                </a:solidFill>
              </a:defRPr>
            </a:lvl1pPr>
          </a:lstStyle>
          <a:p>
            <a:pPr lvl="0"/>
            <a:r>
              <a:rPr lang="da-DK" dirty="0" smtClean="0"/>
              <a:t>Overskrift</a:t>
            </a:r>
            <a:endParaRPr lang="da-DK" dirty="0"/>
          </a:p>
        </p:txBody>
      </p:sp>
      <p:sp>
        <p:nvSpPr>
          <p:cNvPr id="12" name="Pladsholder til tekst 11"/>
          <p:cNvSpPr>
            <a:spLocks noGrp="1"/>
          </p:cNvSpPr>
          <p:nvPr>
            <p:ph type="body" sz="quarter" idx="11" hasCustomPrompt="1"/>
          </p:nvPr>
        </p:nvSpPr>
        <p:spPr>
          <a:xfrm>
            <a:off x="1127237" y="5644216"/>
            <a:ext cx="7589528" cy="1488103"/>
          </a:xfrm>
          <a:prstGeom prst="rect">
            <a:avLst/>
          </a:prstGeom>
        </p:spPr>
        <p:txBody>
          <a:bodyPr/>
          <a:lstStyle>
            <a:lvl1pPr marL="0" indent="0">
              <a:buFontTx/>
              <a:buNone/>
              <a:defRPr baseline="0">
                <a:solidFill>
                  <a:srgbClr val="FFFFFF"/>
                </a:solidFill>
              </a:defRPr>
            </a:lvl1pPr>
          </a:lstStyle>
          <a:p>
            <a:pPr lvl="0"/>
            <a:r>
              <a:rPr lang="da-DK" dirty="0" err="1" smtClean="0"/>
              <a:t>Duis</a:t>
            </a:r>
            <a:r>
              <a:rPr lang="da-DK" dirty="0" smtClean="0"/>
              <a:t> </a:t>
            </a:r>
            <a:r>
              <a:rPr lang="da-DK" dirty="0" err="1" smtClean="0"/>
              <a:t>autem</a:t>
            </a:r>
            <a:r>
              <a:rPr lang="da-DK" dirty="0" smtClean="0"/>
              <a:t> vel </a:t>
            </a:r>
            <a:r>
              <a:rPr lang="da-DK" dirty="0" err="1" smtClean="0"/>
              <a:t>eum</a:t>
            </a:r>
            <a:r>
              <a:rPr lang="da-DK" dirty="0" smtClean="0"/>
              <a:t> </a:t>
            </a:r>
            <a:r>
              <a:rPr lang="da-DK" dirty="0" err="1" smtClean="0"/>
              <a:t>iriure</a:t>
            </a:r>
            <a:r>
              <a:rPr lang="da-DK" dirty="0" smtClean="0"/>
              <a:t> </a:t>
            </a:r>
            <a:r>
              <a:rPr lang="da-DK" dirty="0" err="1" smtClean="0"/>
              <a:t>dolor</a:t>
            </a:r>
            <a:r>
              <a:rPr lang="da-DK" dirty="0" smtClean="0"/>
              <a:t> in </a:t>
            </a:r>
            <a:r>
              <a:rPr lang="da-DK" dirty="0" err="1" smtClean="0"/>
              <a:t>hendrerit</a:t>
            </a:r>
            <a:r>
              <a:rPr lang="da-DK" dirty="0" smtClean="0"/>
              <a:t> in </a:t>
            </a:r>
            <a:r>
              <a:rPr lang="da-DK" dirty="0" err="1" smtClean="0"/>
              <a:t>vulputate</a:t>
            </a:r>
            <a:r>
              <a:rPr lang="da-DK" dirty="0" smtClean="0"/>
              <a:t> </a:t>
            </a:r>
            <a:r>
              <a:rPr lang="da-DK" dirty="0" err="1" smtClean="0"/>
              <a:t>velit</a:t>
            </a:r>
            <a:r>
              <a:rPr lang="da-DK" dirty="0" smtClean="0"/>
              <a:t> </a:t>
            </a:r>
            <a:r>
              <a:rPr lang="da-DK" dirty="0" err="1" smtClean="0"/>
              <a:t>hendrerit</a:t>
            </a:r>
            <a:r>
              <a:rPr lang="da-DK" dirty="0" smtClean="0"/>
              <a:t> in </a:t>
            </a:r>
            <a:r>
              <a:rPr lang="da-DK" dirty="0" err="1" smtClean="0"/>
              <a:t>vulputate</a:t>
            </a:r>
            <a:r>
              <a:rPr lang="da-DK" dirty="0" smtClean="0"/>
              <a:t> </a:t>
            </a:r>
            <a:r>
              <a:rPr lang="da-DK" dirty="0" err="1" smtClean="0"/>
              <a:t>velit</a:t>
            </a:r>
            <a:r>
              <a:rPr lang="da-DK" dirty="0" smtClean="0"/>
              <a:t> </a:t>
            </a:r>
            <a:r>
              <a:rPr lang="da-DK" dirty="0" err="1" smtClean="0"/>
              <a:t>hendrerit</a:t>
            </a:r>
            <a:r>
              <a:rPr lang="da-DK" dirty="0" smtClean="0"/>
              <a:t> in </a:t>
            </a:r>
            <a:r>
              <a:rPr lang="da-DK" dirty="0" err="1" smtClean="0"/>
              <a:t>vulputate</a:t>
            </a:r>
            <a:r>
              <a:rPr lang="da-DK" dirty="0" smtClean="0"/>
              <a:t> </a:t>
            </a:r>
            <a:r>
              <a:rPr lang="da-DK" dirty="0" err="1" smtClean="0"/>
              <a:t>velit</a:t>
            </a:r>
            <a:endParaRPr lang="da-DK" dirty="0"/>
          </a:p>
        </p:txBody>
      </p:sp>
      <p:pic>
        <p:nvPicPr>
          <p:cNvPr id="6" name="Picture 5" descr="CPHbusinessNEG_RGB.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04008" y="10855"/>
            <a:ext cx="2339996" cy="927977"/>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Normal side">
    <p:spTree>
      <p:nvGrpSpPr>
        <p:cNvPr id="1" name=""/>
        <p:cNvGrpSpPr/>
        <p:nvPr/>
      </p:nvGrpSpPr>
      <p:grpSpPr>
        <a:xfrm>
          <a:off x="0" y="0"/>
          <a:ext cx="0" cy="0"/>
          <a:chOff x="0" y="0"/>
          <a:chExt cx="0" cy="0"/>
        </a:xfrm>
      </p:grpSpPr>
      <p:sp>
        <p:nvSpPr>
          <p:cNvPr id="6" name="Pladsholder til tekst 5"/>
          <p:cNvSpPr>
            <a:spLocks noGrp="1"/>
          </p:cNvSpPr>
          <p:nvPr>
            <p:ph type="body" sz="quarter" idx="10" hasCustomPrompt="1"/>
          </p:nvPr>
        </p:nvSpPr>
        <p:spPr>
          <a:xfrm>
            <a:off x="191866" y="206906"/>
            <a:ext cx="9602430" cy="624490"/>
          </a:xfrm>
          <a:prstGeom prst="rect">
            <a:avLst/>
          </a:prstGeom>
        </p:spPr>
        <p:txBody>
          <a:bodyPr/>
          <a:lstStyle>
            <a:lvl1pPr>
              <a:buNone/>
              <a:defRPr sz="3600" b="1" baseline="0">
                <a:solidFill>
                  <a:srgbClr val="FBB040"/>
                </a:solidFill>
              </a:defRPr>
            </a:lvl1pPr>
          </a:lstStyle>
          <a:p>
            <a:pPr lvl="0"/>
            <a:r>
              <a:rPr lang="da-DK" dirty="0" smtClean="0"/>
              <a:t>Skriv titel</a:t>
            </a:r>
            <a:endParaRPr lang="da-DK" dirty="0"/>
          </a:p>
        </p:txBody>
      </p:sp>
      <p:sp>
        <p:nvSpPr>
          <p:cNvPr id="3" name="Text Placeholder 2"/>
          <p:cNvSpPr>
            <a:spLocks noGrp="1"/>
          </p:cNvSpPr>
          <p:nvPr>
            <p:ph type="body" sz="quarter" idx="11"/>
          </p:nvPr>
        </p:nvSpPr>
        <p:spPr>
          <a:xfrm>
            <a:off x="192088" y="927100"/>
            <a:ext cx="9602787" cy="5937250"/>
          </a:xfrm>
          <a:prstGeom prst="rect">
            <a:avLst/>
          </a:prstGeom>
        </p:spPr>
        <p:txBody>
          <a:bodyPr vert="horz"/>
          <a:lstStyle>
            <a:lvl1pPr>
              <a:defRPr sz="2800"/>
            </a:lvl1pPr>
            <a:lvl2pPr>
              <a:defRPr sz="2400"/>
            </a:lvl2pPr>
            <a:lvl3pPr>
              <a:defRPr sz="2000"/>
            </a:lvl3pPr>
            <a:lvl4pPr>
              <a:defRPr sz="20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PHbusiness_RGB.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02334" y="6598079"/>
            <a:ext cx="2347874" cy="930762"/>
          </a:xfrm>
          <a:prstGeom prst="rect">
            <a:avLst/>
          </a:prstGeom>
        </p:spPr>
      </p:pic>
    </p:spTree>
    <p:extLst>
      <p:ext uri="{BB962C8B-B14F-4D97-AF65-F5344CB8AC3E}">
        <p14:creationId xmlns:p14="http://schemas.microsoft.com/office/powerpoint/2010/main" val="623532874"/>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Lst>
  <p:txStyles>
    <p:titleStyle>
      <a:lvl1pPr algn="l" defTabSz="496885" rtl="0" eaLnBrk="1" latinLnBrk="0" hangingPunct="1">
        <a:spcBef>
          <a:spcPct val="0"/>
        </a:spcBef>
        <a:buNone/>
        <a:defRPr sz="3600" kern="1200">
          <a:solidFill>
            <a:srgbClr val="FBB040"/>
          </a:solidFill>
          <a:latin typeface="Verdana"/>
          <a:ea typeface="+mj-ea"/>
          <a:cs typeface="Verdana"/>
        </a:defRPr>
      </a:lvl1pPr>
    </p:titleStyle>
    <p:bodyStyle>
      <a:lvl1pPr marL="372664" indent="-372664"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1pPr>
      <a:lvl2pPr marL="807438" indent="-310553"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2pPr>
      <a:lvl3pPr marL="124221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3pPr>
      <a:lvl4pPr marL="1739097"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4pPr>
      <a:lvl5pPr marL="223598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5pPr>
      <a:lvl6pPr marL="2732867" indent="-248442" algn="l" defTabSz="496885" rtl="0" eaLnBrk="1" latinLnBrk="0" hangingPunct="1">
        <a:spcBef>
          <a:spcPct val="20000"/>
        </a:spcBef>
        <a:buFont typeface="Arial"/>
        <a:buChar char="•"/>
        <a:defRPr sz="2200" kern="1200">
          <a:solidFill>
            <a:schemeClr val="tx1"/>
          </a:solidFill>
          <a:latin typeface="+mn-lt"/>
          <a:ea typeface="+mn-ea"/>
          <a:cs typeface="+mn-cs"/>
        </a:defRPr>
      </a:lvl6pPr>
      <a:lvl7pPr marL="3229752" indent="-248442" algn="l" defTabSz="496885" rtl="0" eaLnBrk="1" latinLnBrk="0" hangingPunct="1">
        <a:spcBef>
          <a:spcPct val="20000"/>
        </a:spcBef>
        <a:buFont typeface="Arial"/>
        <a:buChar char="•"/>
        <a:defRPr sz="2200" kern="1200">
          <a:solidFill>
            <a:schemeClr val="tx1"/>
          </a:solidFill>
          <a:latin typeface="+mn-lt"/>
          <a:ea typeface="+mn-ea"/>
          <a:cs typeface="+mn-cs"/>
        </a:defRPr>
      </a:lvl7pPr>
      <a:lvl8pPr marL="3726637" indent="-248442" algn="l" defTabSz="496885" rtl="0" eaLnBrk="1" latinLnBrk="0" hangingPunct="1">
        <a:spcBef>
          <a:spcPct val="20000"/>
        </a:spcBef>
        <a:buFont typeface="Arial"/>
        <a:buChar char="•"/>
        <a:defRPr sz="2200" kern="1200">
          <a:solidFill>
            <a:schemeClr val="tx1"/>
          </a:solidFill>
          <a:latin typeface="+mn-lt"/>
          <a:ea typeface="+mn-ea"/>
          <a:cs typeface="+mn-cs"/>
        </a:defRPr>
      </a:lvl8pPr>
      <a:lvl9pPr marL="4223522" indent="-248442" algn="l" defTabSz="496885" rtl="0" eaLnBrk="1" latinLnBrk="0" hangingPunct="1">
        <a:spcBef>
          <a:spcPct val="20000"/>
        </a:spcBef>
        <a:buFont typeface="Arial"/>
        <a:buChar char="•"/>
        <a:defRPr sz="2200" kern="1200">
          <a:solidFill>
            <a:schemeClr val="tx1"/>
          </a:solidFill>
          <a:latin typeface="+mn-lt"/>
          <a:ea typeface="+mn-ea"/>
          <a:cs typeface="+mn-cs"/>
        </a:defRPr>
      </a:lvl9pPr>
    </p:bodyStyle>
    <p:otherStyle>
      <a:defPPr>
        <a:defRPr lang="en-US"/>
      </a:defPPr>
      <a:lvl1pPr marL="0" algn="l" defTabSz="496885" rtl="0" eaLnBrk="1" latinLnBrk="0" hangingPunct="1">
        <a:defRPr sz="2000" kern="1200">
          <a:solidFill>
            <a:schemeClr val="tx1"/>
          </a:solidFill>
          <a:latin typeface="+mn-lt"/>
          <a:ea typeface="+mn-ea"/>
          <a:cs typeface="+mn-cs"/>
        </a:defRPr>
      </a:lvl1pPr>
      <a:lvl2pPr marL="496885" algn="l" defTabSz="496885" rtl="0" eaLnBrk="1" latinLnBrk="0" hangingPunct="1">
        <a:defRPr sz="2000" kern="1200">
          <a:solidFill>
            <a:schemeClr val="tx1"/>
          </a:solidFill>
          <a:latin typeface="+mn-lt"/>
          <a:ea typeface="+mn-ea"/>
          <a:cs typeface="+mn-cs"/>
        </a:defRPr>
      </a:lvl2pPr>
      <a:lvl3pPr marL="993770" algn="l" defTabSz="496885" rtl="0" eaLnBrk="1" latinLnBrk="0" hangingPunct="1">
        <a:defRPr sz="2000" kern="1200">
          <a:solidFill>
            <a:schemeClr val="tx1"/>
          </a:solidFill>
          <a:latin typeface="+mn-lt"/>
          <a:ea typeface="+mn-ea"/>
          <a:cs typeface="+mn-cs"/>
        </a:defRPr>
      </a:lvl3pPr>
      <a:lvl4pPr marL="1490655" algn="l" defTabSz="496885" rtl="0" eaLnBrk="1" latinLnBrk="0" hangingPunct="1">
        <a:defRPr sz="2000" kern="1200">
          <a:solidFill>
            <a:schemeClr val="tx1"/>
          </a:solidFill>
          <a:latin typeface="+mn-lt"/>
          <a:ea typeface="+mn-ea"/>
          <a:cs typeface="+mn-cs"/>
        </a:defRPr>
      </a:lvl4pPr>
      <a:lvl5pPr marL="1987540" algn="l" defTabSz="496885" rtl="0" eaLnBrk="1" latinLnBrk="0" hangingPunct="1">
        <a:defRPr sz="2000" kern="1200">
          <a:solidFill>
            <a:schemeClr val="tx1"/>
          </a:solidFill>
          <a:latin typeface="+mn-lt"/>
          <a:ea typeface="+mn-ea"/>
          <a:cs typeface="+mn-cs"/>
        </a:defRPr>
      </a:lvl5pPr>
      <a:lvl6pPr marL="2484425" algn="l" defTabSz="496885" rtl="0" eaLnBrk="1" latinLnBrk="0" hangingPunct="1">
        <a:defRPr sz="2000" kern="1200">
          <a:solidFill>
            <a:schemeClr val="tx1"/>
          </a:solidFill>
          <a:latin typeface="+mn-lt"/>
          <a:ea typeface="+mn-ea"/>
          <a:cs typeface="+mn-cs"/>
        </a:defRPr>
      </a:lvl6pPr>
      <a:lvl7pPr marL="2981310" algn="l" defTabSz="496885" rtl="0" eaLnBrk="1" latinLnBrk="0" hangingPunct="1">
        <a:defRPr sz="2000" kern="1200">
          <a:solidFill>
            <a:schemeClr val="tx1"/>
          </a:solidFill>
          <a:latin typeface="+mn-lt"/>
          <a:ea typeface="+mn-ea"/>
          <a:cs typeface="+mn-cs"/>
        </a:defRPr>
      </a:lvl7pPr>
      <a:lvl8pPr marL="3478195" algn="l" defTabSz="496885" rtl="0" eaLnBrk="1" latinLnBrk="0" hangingPunct="1">
        <a:defRPr sz="2000" kern="1200">
          <a:solidFill>
            <a:schemeClr val="tx1"/>
          </a:solidFill>
          <a:latin typeface="+mn-lt"/>
          <a:ea typeface="+mn-ea"/>
          <a:cs typeface="+mn-cs"/>
        </a:defRPr>
      </a:lvl8pPr>
      <a:lvl9pPr marL="3975080" algn="l" defTabSz="496885"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0"/>
            <a:ext cx="9944004" cy="7451725"/>
          </a:xfrm>
          <a:prstGeom prst="rect">
            <a:avLst/>
          </a:prstGeom>
          <a:solidFill>
            <a:srgbClr val="00163B"/>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Placeholder 1"/>
          <p:cNvSpPr txBox="1">
            <a:spLocks/>
          </p:cNvSpPr>
          <p:nvPr/>
        </p:nvSpPr>
        <p:spPr>
          <a:xfrm>
            <a:off x="1118093" y="3342399"/>
            <a:ext cx="7294727" cy="1241954"/>
          </a:xfrm>
          <a:prstGeom prst="rect">
            <a:avLst/>
          </a:prstGeom>
        </p:spPr>
        <p:txBody>
          <a:bodyPr vert="horz" lIns="99377" tIns="49688" rIns="99377" bIns="49688" rtlCol="0" anchor="ctr">
            <a:noAutofit/>
          </a:bodyPr>
          <a:lstStyle>
            <a:lvl1pPr algn="l" defTabSz="496885" rtl="0" eaLnBrk="1" latinLnBrk="0" hangingPunct="1">
              <a:spcBef>
                <a:spcPct val="0"/>
              </a:spcBef>
              <a:buNone/>
              <a:defRPr sz="3600" kern="1200">
                <a:solidFill>
                  <a:srgbClr val="FBB040"/>
                </a:solidFill>
                <a:latin typeface="Verdana"/>
                <a:ea typeface="+mj-ea"/>
                <a:cs typeface="Verdana"/>
              </a:defRPr>
            </a:lvl1pPr>
          </a:lstStyle>
          <a:p>
            <a:r>
              <a:rPr lang="da-DK" dirty="0" smtClean="0"/>
              <a:t>Automated test</a:t>
            </a:r>
            <a:endParaRPr lang="en-US" dirty="0"/>
          </a:p>
        </p:txBody>
      </p:sp>
      <p:sp>
        <p:nvSpPr>
          <p:cNvPr id="5" name="Text Placeholder 2"/>
          <p:cNvSpPr txBox="1">
            <a:spLocks/>
          </p:cNvSpPr>
          <p:nvPr/>
        </p:nvSpPr>
        <p:spPr>
          <a:xfrm>
            <a:off x="1118093" y="4423999"/>
            <a:ext cx="7294728" cy="2380453"/>
          </a:xfrm>
          <a:prstGeom prst="rect">
            <a:avLst/>
          </a:prstGeom>
        </p:spPr>
        <p:txBody>
          <a:bodyPr vert="horz" lIns="99377" tIns="49688" rIns="99377" bIns="49688" rtlCol="0">
            <a:normAutofit/>
          </a:bodyPr>
          <a:lstStyle>
            <a:lvl1pPr marL="372664" indent="-372664"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1pPr>
            <a:lvl2pPr marL="807438" indent="-310553"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2pPr>
            <a:lvl3pPr marL="124221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3pPr>
            <a:lvl4pPr marL="1739097"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4pPr>
            <a:lvl5pPr marL="223598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5pPr>
            <a:lvl6pPr marL="2732867" indent="-248442" algn="l" defTabSz="496885" rtl="0" eaLnBrk="1" latinLnBrk="0" hangingPunct="1">
              <a:spcBef>
                <a:spcPct val="20000"/>
              </a:spcBef>
              <a:buFont typeface="Arial"/>
              <a:buChar char="•"/>
              <a:defRPr sz="2200" kern="1200">
                <a:solidFill>
                  <a:schemeClr val="tx1"/>
                </a:solidFill>
                <a:latin typeface="+mn-lt"/>
                <a:ea typeface="+mn-ea"/>
                <a:cs typeface="+mn-cs"/>
              </a:defRPr>
            </a:lvl6pPr>
            <a:lvl7pPr marL="3229752" indent="-248442" algn="l" defTabSz="496885" rtl="0" eaLnBrk="1" latinLnBrk="0" hangingPunct="1">
              <a:spcBef>
                <a:spcPct val="20000"/>
              </a:spcBef>
              <a:buFont typeface="Arial"/>
              <a:buChar char="•"/>
              <a:defRPr sz="2200" kern="1200">
                <a:solidFill>
                  <a:schemeClr val="tx1"/>
                </a:solidFill>
                <a:latin typeface="+mn-lt"/>
                <a:ea typeface="+mn-ea"/>
                <a:cs typeface="+mn-cs"/>
              </a:defRPr>
            </a:lvl7pPr>
            <a:lvl8pPr marL="3726637" indent="-248442" algn="l" defTabSz="496885" rtl="0" eaLnBrk="1" latinLnBrk="0" hangingPunct="1">
              <a:spcBef>
                <a:spcPct val="20000"/>
              </a:spcBef>
              <a:buFont typeface="Arial"/>
              <a:buChar char="•"/>
              <a:defRPr sz="2200" kern="1200">
                <a:solidFill>
                  <a:schemeClr val="tx1"/>
                </a:solidFill>
                <a:latin typeface="+mn-lt"/>
                <a:ea typeface="+mn-ea"/>
                <a:cs typeface="+mn-cs"/>
              </a:defRPr>
            </a:lvl8pPr>
            <a:lvl9pPr marL="4223522" indent="-248442" algn="l" defTabSz="496885" rtl="0" eaLnBrk="1" latinLnBrk="0" hangingPunct="1">
              <a:spcBef>
                <a:spcPct val="20000"/>
              </a:spcBef>
              <a:buFont typeface="Arial"/>
              <a:buChar char="•"/>
              <a:defRPr sz="2200" kern="1200">
                <a:solidFill>
                  <a:schemeClr val="tx1"/>
                </a:solidFill>
                <a:latin typeface="+mn-lt"/>
                <a:ea typeface="+mn-ea"/>
                <a:cs typeface="+mn-cs"/>
              </a:defRPr>
            </a:lvl9pPr>
          </a:lstStyle>
          <a:p>
            <a:pPr marL="0" indent="0">
              <a:buNone/>
            </a:pPr>
            <a:endParaRPr lang="da-DK" sz="1400" dirty="0" smtClean="0">
              <a:solidFill>
                <a:schemeClr val="bg1"/>
              </a:solidFill>
            </a:endParaRPr>
          </a:p>
        </p:txBody>
      </p:sp>
      <p:pic>
        <p:nvPicPr>
          <p:cNvPr id="6" name="Picture 5" descr="CPHbusinessNEG_RG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4008" y="10855"/>
            <a:ext cx="2339996" cy="927977"/>
          </a:xfrm>
          <a:prstGeom prst="rect">
            <a:avLst/>
          </a:prstGeom>
        </p:spPr>
      </p:pic>
      <p:pic>
        <p:nvPicPr>
          <p:cNvPr id="2" name="Picture 1" descr="5foto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5788" y="1279054"/>
            <a:ext cx="8309043" cy="2029164"/>
          </a:xfrm>
          <a:prstGeom prst="rect">
            <a:avLst/>
          </a:prstGeom>
        </p:spPr>
      </p:pic>
      <p:pic>
        <p:nvPicPr>
          <p:cNvPr id="3" name="Picture 2" descr="CPH_CBA_Payoff_NEG_CMYK.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5790" y="1149719"/>
            <a:ext cx="7311326" cy="198320"/>
          </a:xfrm>
          <a:prstGeom prst="rect">
            <a:avLst/>
          </a:prstGeom>
        </p:spPr>
      </p:pic>
    </p:spTree>
    <p:extLst>
      <p:ext uri="{BB962C8B-B14F-4D97-AF65-F5344CB8AC3E}">
        <p14:creationId xmlns:p14="http://schemas.microsoft.com/office/powerpoint/2010/main" val="41080848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White-box </a:t>
            </a:r>
            <a:r>
              <a:rPr lang="en-US" dirty="0" smtClean="0"/>
              <a:t>&amp; black</a:t>
            </a:r>
            <a:r>
              <a:rPr lang="en-US" dirty="0"/>
              <a:t>-box testing </a:t>
            </a:r>
          </a:p>
          <a:p>
            <a:endParaRPr lang="en-US" dirty="0"/>
          </a:p>
        </p:txBody>
      </p:sp>
      <p:sp>
        <p:nvSpPr>
          <p:cNvPr id="3" name="Text Placeholder 2"/>
          <p:cNvSpPr>
            <a:spLocks noGrp="1"/>
          </p:cNvSpPr>
          <p:nvPr>
            <p:ph type="body" sz="quarter" idx="11"/>
          </p:nvPr>
        </p:nvSpPr>
        <p:spPr/>
        <p:txBody>
          <a:bodyPr/>
          <a:lstStyle/>
          <a:p>
            <a:r>
              <a:rPr lang="en-US" dirty="0"/>
              <a:t>White-box </a:t>
            </a:r>
            <a:r>
              <a:rPr lang="en-US" dirty="0" smtClean="0"/>
              <a:t>testing </a:t>
            </a:r>
            <a:r>
              <a:rPr lang="en-US" dirty="0"/>
              <a:t>focuses on the text of the program. </a:t>
            </a:r>
            <a:endParaRPr lang="en-US" dirty="0" smtClean="0"/>
          </a:p>
          <a:p>
            <a:pPr lvl="1"/>
            <a:r>
              <a:rPr lang="en-US" dirty="0" smtClean="0"/>
              <a:t>The </a:t>
            </a:r>
            <a:r>
              <a:rPr lang="en-US" dirty="0"/>
              <a:t>tester constructs a test suite </a:t>
            </a:r>
            <a:r>
              <a:rPr lang="en-US" dirty="0" smtClean="0"/>
              <a:t>that </a:t>
            </a:r>
            <a:r>
              <a:rPr lang="en-US" dirty="0"/>
              <a:t>demonstrates that all branches of the </a:t>
            </a:r>
            <a:r>
              <a:rPr lang="en-US" dirty="0" smtClean="0"/>
              <a:t>program </a:t>
            </a:r>
            <a:r>
              <a:rPr lang="en-US" dirty="0"/>
              <a:t>can be executed. </a:t>
            </a:r>
            <a:endParaRPr lang="en-US" dirty="0" smtClean="0"/>
          </a:p>
          <a:p>
            <a:pPr lvl="1"/>
            <a:r>
              <a:rPr lang="en-US" dirty="0" smtClean="0"/>
              <a:t>The test </a:t>
            </a:r>
            <a:r>
              <a:rPr lang="en-US" dirty="0"/>
              <a:t>suite is said to cover the statements of the program.</a:t>
            </a:r>
            <a:br>
              <a:rPr lang="en-US" dirty="0"/>
            </a:br>
            <a:endParaRPr lang="en-US" dirty="0" smtClean="0"/>
          </a:p>
          <a:p>
            <a:r>
              <a:rPr lang="en-US" dirty="0" smtClean="0"/>
              <a:t>Black</a:t>
            </a:r>
            <a:r>
              <a:rPr lang="en-US" dirty="0"/>
              <a:t>-box </a:t>
            </a:r>
            <a:r>
              <a:rPr lang="en-US" dirty="0" smtClean="0"/>
              <a:t>testing</a:t>
            </a:r>
            <a:r>
              <a:rPr lang="en-US" dirty="0"/>
              <a:t> </a:t>
            </a:r>
            <a:r>
              <a:rPr lang="en-US" dirty="0" smtClean="0"/>
              <a:t>focuses </a:t>
            </a:r>
            <a:r>
              <a:rPr lang="en-US" dirty="0"/>
              <a:t>on the problem that the </a:t>
            </a:r>
            <a:r>
              <a:rPr lang="en-US" dirty="0" smtClean="0"/>
              <a:t>program </a:t>
            </a:r>
            <a:r>
              <a:rPr lang="en-US" dirty="0"/>
              <a:t>is supposed to </a:t>
            </a:r>
            <a:r>
              <a:rPr lang="en-US" dirty="0" smtClean="0"/>
              <a:t>solve</a:t>
            </a:r>
          </a:p>
          <a:p>
            <a:pPr lvl="1"/>
            <a:r>
              <a:rPr lang="en-US" dirty="0" smtClean="0"/>
              <a:t>More </a:t>
            </a:r>
            <a:r>
              <a:rPr lang="en-US" dirty="0"/>
              <a:t>precisely, the problem statement or specification for </a:t>
            </a:r>
            <a:r>
              <a:rPr lang="en-US" dirty="0" smtClean="0"/>
              <a:t>the program</a:t>
            </a:r>
            <a:r>
              <a:rPr lang="en-US" dirty="0"/>
              <a:t>. </a:t>
            </a:r>
          </a:p>
          <a:p>
            <a:pPr marL="0" indent="0">
              <a:buNone/>
            </a:pPr>
            <a:endParaRPr lang="en-US" dirty="0"/>
          </a:p>
        </p:txBody>
      </p:sp>
    </p:spTree>
    <p:extLst>
      <p:ext uri="{BB962C8B-B14F-4D97-AF65-F5344CB8AC3E}">
        <p14:creationId xmlns:p14="http://schemas.microsoft.com/office/powerpoint/2010/main" val="6845412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Example 2.1</a:t>
            </a:r>
            <a:endParaRPr lang="en-US" dirty="0"/>
          </a:p>
        </p:txBody>
      </p:sp>
      <p:pic>
        <p:nvPicPr>
          <p:cNvPr id="4" name="Picture 3"/>
          <p:cNvPicPr>
            <a:picLocks noChangeAspect="1"/>
          </p:cNvPicPr>
          <p:nvPr/>
        </p:nvPicPr>
        <p:blipFill>
          <a:blip r:embed="rId2"/>
          <a:stretch>
            <a:fillRect/>
          </a:stretch>
        </p:blipFill>
        <p:spPr>
          <a:xfrm>
            <a:off x="-1" y="831396"/>
            <a:ext cx="9973857" cy="5701430"/>
          </a:xfrm>
          <a:prstGeom prst="rect">
            <a:avLst/>
          </a:prstGeom>
        </p:spPr>
      </p:pic>
    </p:spTree>
    <p:extLst>
      <p:ext uri="{BB962C8B-B14F-4D97-AF65-F5344CB8AC3E}">
        <p14:creationId xmlns:p14="http://schemas.microsoft.com/office/powerpoint/2010/main" val="13460477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639980" y="0"/>
            <a:ext cx="6179479" cy="7451725"/>
          </a:xfrm>
          <a:prstGeom prst="rect">
            <a:avLst/>
          </a:prstGeom>
        </p:spPr>
      </p:pic>
      <p:sp>
        <p:nvSpPr>
          <p:cNvPr id="2" name="Pladsholder til tekst 1"/>
          <p:cNvSpPr>
            <a:spLocks noGrp="1"/>
          </p:cNvSpPr>
          <p:nvPr>
            <p:ph type="body" sz="quarter" idx="10"/>
          </p:nvPr>
        </p:nvSpPr>
        <p:spPr/>
        <p:txBody>
          <a:bodyPr/>
          <a:lstStyle/>
          <a:p>
            <a:r>
              <a:rPr lang="da-DK" dirty="0" err="1" smtClean="0"/>
              <a:t>Example</a:t>
            </a:r>
            <a:r>
              <a:rPr lang="da-DK" dirty="0" smtClean="0"/>
              <a:t> 2.1</a:t>
            </a:r>
            <a:endParaRPr lang="da-DK" dirty="0"/>
          </a:p>
        </p:txBody>
      </p:sp>
    </p:spTree>
    <p:extLst>
      <p:ext uri="{BB962C8B-B14F-4D97-AF65-F5344CB8AC3E}">
        <p14:creationId xmlns:p14="http://schemas.microsoft.com/office/powerpoint/2010/main" val="14313765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Constructing test input</a:t>
            </a:r>
            <a:endParaRPr lang="en-US" dirty="0"/>
          </a:p>
        </p:txBody>
      </p:sp>
      <p:sp>
        <p:nvSpPr>
          <p:cNvPr id="3" name="Text Placeholder 2"/>
          <p:cNvSpPr>
            <a:spLocks noGrp="1"/>
          </p:cNvSpPr>
          <p:nvPr>
            <p:ph type="body" sz="quarter" idx="11"/>
          </p:nvPr>
        </p:nvSpPr>
        <p:spPr/>
        <p:txBody>
          <a:bodyPr/>
          <a:lstStyle/>
          <a:p>
            <a:pPr marL="0" indent="0">
              <a:buNone/>
            </a:pPr>
            <a:r>
              <a:rPr lang="en-US" dirty="0"/>
              <a:t>The resulting test suite includes enough input data sets to make sure </a:t>
            </a:r>
            <a:r>
              <a:rPr lang="en-US" dirty="0" smtClean="0"/>
              <a:t>that:</a:t>
            </a:r>
          </a:p>
          <a:p>
            <a:r>
              <a:rPr lang="en-US" dirty="0" smtClean="0"/>
              <a:t>all </a:t>
            </a:r>
            <a:r>
              <a:rPr lang="en-US" dirty="0"/>
              <a:t>methods have been called, </a:t>
            </a:r>
            <a:endParaRPr lang="en-US" dirty="0" smtClean="0"/>
          </a:p>
          <a:p>
            <a:r>
              <a:rPr lang="en-US" dirty="0" smtClean="0"/>
              <a:t>that </a:t>
            </a:r>
            <a:r>
              <a:rPr lang="en-US" dirty="0"/>
              <a:t>both the true and false branches have been executed in if statements, </a:t>
            </a:r>
            <a:endParaRPr lang="en-US" dirty="0" smtClean="0"/>
          </a:p>
          <a:p>
            <a:r>
              <a:rPr lang="en-US" dirty="0" smtClean="0"/>
              <a:t>that </a:t>
            </a:r>
            <a:r>
              <a:rPr lang="en-US" dirty="0"/>
              <a:t>every loop has been executed zero, one, and more </a:t>
            </a:r>
            <a:r>
              <a:rPr lang="en-US" dirty="0" smtClean="0"/>
              <a:t>times – </a:t>
            </a:r>
            <a:r>
              <a:rPr lang="en-US" i="1" dirty="0" smtClean="0">
                <a:solidFill>
                  <a:schemeClr val="accent2">
                    <a:lumMod val="75000"/>
                  </a:schemeClr>
                </a:solidFill>
              </a:rPr>
              <a:t>why is “more times” important?</a:t>
            </a:r>
            <a:r>
              <a:rPr lang="en-US" dirty="0" smtClean="0"/>
              <a:t> </a:t>
            </a:r>
          </a:p>
          <a:p>
            <a:r>
              <a:rPr lang="en-US" dirty="0" smtClean="0"/>
              <a:t>that </a:t>
            </a:r>
            <a:r>
              <a:rPr lang="en-US" dirty="0"/>
              <a:t>all branches of every switch statement have been </a:t>
            </a:r>
            <a:r>
              <a:rPr lang="en-US" dirty="0" smtClean="0"/>
              <a:t>executed. </a:t>
            </a:r>
          </a:p>
          <a:p>
            <a:pPr marL="0" indent="0">
              <a:buNone/>
            </a:pPr>
            <a:r>
              <a:rPr lang="en-US" dirty="0" smtClean="0"/>
              <a:t>For </a:t>
            </a:r>
            <a:r>
              <a:rPr lang="en-US" dirty="0"/>
              <a:t>every input data set, the expected output must be specified also. </a:t>
            </a:r>
          </a:p>
          <a:p>
            <a:pPr marL="0" indent="0">
              <a:buNone/>
            </a:pPr>
            <a:endParaRPr lang="en-US" dirty="0"/>
          </a:p>
        </p:txBody>
      </p:sp>
    </p:spTree>
    <p:extLst>
      <p:ext uri="{BB962C8B-B14F-4D97-AF65-F5344CB8AC3E}">
        <p14:creationId xmlns:p14="http://schemas.microsoft.com/office/powerpoint/2010/main" val="20154487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Test coverage</a:t>
            </a:r>
            <a:endParaRPr lang="en-US" dirty="0"/>
          </a:p>
        </p:txBody>
      </p:sp>
      <p:sp>
        <p:nvSpPr>
          <p:cNvPr id="3" name="Text Placeholder 2"/>
          <p:cNvSpPr>
            <a:spLocks noGrp="1"/>
          </p:cNvSpPr>
          <p:nvPr>
            <p:ph type="body" sz="quarter" idx="11"/>
          </p:nvPr>
        </p:nvSpPr>
        <p:spPr/>
        <p:txBody>
          <a:bodyPr/>
          <a:lstStyle/>
          <a:p>
            <a:r>
              <a:rPr lang="en-US" dirty="0" smtClean="0"/>
              <a:t>In practice white box testing is done on </a:t>
            </a:r>
          </a:p>
          <a:p>
            <a:pPr lvl="1"/>
            <a:r>
              <a:rPr lang="en-US" dirty="0" smtClean="0"/>
              <a:t>Algorithms</a:t>
            </a:r>
          </a:p>
          <a:p>
            <a:pPr lvl="1"/>
            <a:r>
              <a:rPr lang="en-US" dirty="0" smtClean="0"/>
              <a:t>To analyze for security holes</a:t>
            </a:r>
          </a:p>
          <a:p>
            <a:pPr lvl="1"/>
            <a:endParaRPr lang="en-US" dirty="0"/>
          </a:p>
          <a:p>
            <a:r>
              <a:rPr lang="en-US" dirty="0" smtClean="0"/>
              <a:t>Normally one use </a:t>
            </a:r>
            <a:r>
              <a:rPr lang="en-US" b="1" dirty="0" smtClean="0"/>
              <a:t>automated test coverage</a:t>
            </a:r>
            <a:r>
              <a:rPr lang="en-US" dirty="0" smtClean="0"/>
              <a:t> tools:</a:t>
            </a:r>
          </a:p>
          <a:p>
            <a:pPr lvl="1"/>
            <a:r>
              <a:rPr lang="en-US" dirty="0" smtClean="0"/>
              <a:t>Measures to which extend our code has been tested</a:t>
            </a:r>
          </a:p>
          <a:p>
            <a:pPr lvl="1"/>
            <a:r>
              <a:rPr lang="en-US" dirty="0" smtClean="0"/>
              <a:t>Integrated into </a:t>
            </a:r>
            <a:r>
              <a:rPr lang="en-US" dirty="0" err="1" smtClean="0"/>
              <a:t>Netbeans</a:t>
            </a:r>
            <a:r>
              <a:rPr lang="en-US" dirty="0" smtClean="0"/>
              <a:t> </a:t>
            </a:r>
            <a:r>
              <a:rPr lang="mr-IN" dirty="0" smtClean="0"/>
              <a:t>–</a:t>
            </a:r>
            <a:r>
              <a:rPr lang="en-US" dirty="0" smtClean="0"/>
              <a:t> colors your code red, green, yellow</a:t>
            </a:r>
          </a:p>
          <a:p>
            <a:pPr lvl="1"/>
            <a:r>
              <a:rPr lang="en-US" dirty="0" smtClean="0"/>
              <a:t>It is pragmatic and “good enough”.</a:t>
            </a:r>
            <a:endParaRPr lang="en-US" dirty="0"/>
          </a:p>
        </p:txBody>
      </p:sp>
    </p:spTree>
    <p:extLst>
      <p:ext uri="{BB962C8B-B14F-4D97-AF65-F5344CB8AC3E}">
        <p14:creationId xmlns:p14="http://schemas.microsoft.com/office/powerpoint/2010/main" val="1255748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Car diagnose computer</a:t>
            </a:r>
            <a:endParaRPr lang="en-US" dirty="0"/>
          </a:p>
        </p:txBody>
      </p:sp>
      <p:pic>
        <p:nvPicPr>
          <p:cNvPr id="4" name="Picture 3"/>
          <p:cNvPicPr>
            <a:picLocks noChangeAspect="1"/>
          </p:cNvPicPr>
          <p:nvPr/>
        </p:nvPicPr>
        <p:blipFill>
          <a:blip r:embed="rId2"/>
          <a:stretch>
            <a:fillRect/>
          </a:stretch>
        </p:blipFill>
        <p:spPr>
          <a:xfrm>
            <a:off x="191867" y="927100"/>
            <a:ext cx="7847234" cy="5885426"/>
          </a:xfrm>
          <a:prstGeom prst="rect">
            <a:avLst/>
          </a:prstGeom>
        </p:spPr>
      </p:pic>
    </p:spTree>
    <p:extLst>
      <p:ext uri="{BB962C8B-B14F-4D97-AF65-F5344CB8AC3E}">
        <p14:creationId xmlns:p14="http://schemas.microsoft.com/office/powerpoint/2010/main" val="786584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Car diagnose computer</a:t>
            </a:r>
            <a:endParaRPr lang="en-US" dirty="0"/>
          </a:p>
        </p:txBody>
      </p:sp>
      <p:sp>
        <p:nvSpPr>
          <p:cNvPr id="3" name="Text Placeholder 2"/>
          <p:cNvSpPr>
            <a:spLocks noGrp="1"/>
          </p:cNvSpPr>
          <p:nvPr>
            <p:ph type="body" sz="quarter" idx="11"/>
          </p:nvPr>
        </p:nvSpPr>
        <p:spPr>
          <a:xfrm>
            <a:off x="192088" y="927100"/>
            <a:ext cx="9602787" cy="2298700"/>
          </a:xfrm>
        </p:spPr>
        <p:txBody>
          <a:bodyPr/>
          <a:lstStyle/>
          <a:p>
            <a:r>
              <a:rPr lang="en-US" dirty="0" smtClean="0"/>
              <a:t>Car has to be build to be tested</a:t>
            </a:r>
          </a:p>
          <a:p>
            <a:r>
              <a:rPr lang="en-US" dirty="0" smtClean="0"/>
              <a:t>Each test will tell of a potential error </a:t>
            </a:r>
          </a:p>
          <a:p>
            <a:r>
              <a:rPr lang="en-US" dirty="0" smtClean="0"/>
              <a:t>Only errors that matters will be reported</a:t>
            </a:r>
          </a:p>
          <a:p>
            <a:r>
              <a:rPr lang="en-US" dirty="0" smtClean="0"/>
              <a:t>If all tests succeed, it is safe to drive the car</a:t>
            </a:r>
            <a:endParaRPr lang="en-US" dirty="0"/>
          </a:p>
        </p:txBody>
      </p:sp>
    </p:spTree>
    <p:extLst>
      <p:ext uri="{BB962C8B-B14F-4D97-AF65-F5344CB8AC3E}">
        <p14:creationId xmlns:p14="http://schemas.microsoft.com/office/powerpoint/2010/main" val="591283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Class diagnosis</a:t>
            </a:r>
            <a:endParaRPr lang="en-US" dirty="0"/>
          </a:p>
        </p:txBody>
      </p:sp>
      <p:sp>
        <p:nvSpPr>
          <p:cNvPr id="3" name="Text Placeholder 2"/>
          <p:cNvSpPr>
            <a:spLocks noGrp="1"/>
          </p:cNvSpPr>
          <p:nvPr>
            <p:ph type="body" sz="quarter" idx="11"/>
          </p:nvPr>
        </p:nvSpPr>
        <p:spPr>
          <a:xfrm>
            <a:off x="192088" y="927100"/>
            <a:ext cx="9602787" cy="2298700"/>
          </a:xfrm>
        </p:spPr>
        <p:txBody>
          <a:bodyPr/>
          <a:lstStyle/>
          <a:p>
            <a:r>
              <a:rPr lang="en-US" dirty="0" err="1" smtClean="0"/>
              <a:t>Class</a:t>
            </a:r>
            <a:r>
              <a:rPr lang="en-US" strike="sngStrike" dirty="0" err="1" smtClean="0"/>
              <a:t>Car</a:t>
            </a:r>
            <a:r>
              <a:rPr lang="en-US" dirty="0" smtClean="0"/>
              <a:t> has to be build to be tested</a:t>
            </a:r>
          </a:p>
          <a:p>
            <a:r>
              <a:rPr lang="en-US" dirty="0" smtClean="0"/>
              <a:t>Each test will tell of a potential error </a:t>
            </a:r>
          </a:p>
          <a:p>
            <a:r>
              <a:rPr lang="en-US" dirty="0" smtClean="0"/>
              <a:t>Only errors that matters will be reported</a:t>
            </a:r>
          </a:p>
          <a:p>
            <a:r>
              <a:rPr lang="en-US" dirty="0" smtClean="0"/>
              <a:t>If all tests succeed,  commit </a:t>
            </a:r>
            <a:r>
              <a:rPr lang="en-US" strike="sngStrike" dirty="0" smtClean="0"/>
              <a:t>drive </a:t>
            </a:r>
            <a:r>
              <a:rPr lang="en-US" dirty="0" smtClean="0"/>
              <a:t>the Class </a:t>
            </a:r>
            <a:r>
              <a:rPr lang="en-US" strike="sngStrike" dirty="0" smtClean="0"/>
              <a:t>car</a:t>
            </a:r>
            <a:endParaRPr lang="en-US" strike="sngStrike" dirty="0"/>
          </a:p>
        </p:txBody>
      </p:sp>
      <p:sp>
        <p:nvSpPr>
          <p:cNvPr id="4" name="Text Placeholder 2"/>
          <p:cNvSpPr txBox="1">
            <a:spLocks/>
          </p:cNvSpPr>
          <p:nvPr/>
        </p:nvSpPr>
        <p:spPr>
          <a:xfrm>
            <a:off x="191509" y="3321504"/>
            <a:ext cx="9602787" cy="1250496"/>
          </a:xfrm>
          <a:prstGeom prst="rect">
            <a:avLst/>
          </a:prstGeom>
          <a:solidFill>
            <a:schemeClr val="bg1">
              <a:lumMod val="85000"/>
            </a:schemeClr>
          </a:solidFill>
          <a:ln>
            <a:solidFill>
              <a:schemeClr val="tx2"/>
            </a:solidFill>
          </a:ln>
        </p:spPr>
        <p:txBody>
          <a:bodyPr vert="horz"/>
          <a:lstStyle>
            <a:lvl1pPr marL="372664" indent="-372664" algn="l" defTabSz="496885" rtl="0" eaLnBrk="1" latinLnBrk="0" hangingPunct="1">
              <a:spcBef>
                <a:spcPct val="20000"/>
              </a:spcBef>
              <a:buClr>
                <a:srgbClr val="FBB040"/>
              </a:buClr>
              <a:buFont typeface="Wingdings" charset="2"/>
              <a:buChar char="§"/>
              <a:defRPr sz="2800" kern="1200">
                <a:solidFill>
                  <a:srgbClr val="00163B"/>
                </a:solidFill>
                <a:latin typeface="Verdana"/>
                <a:ea typeface="+mn-ea"/>
                <a:cs typeface="Verdana"/>
              </a:defRPr>
            </a:lvl1pPr>
            <a:lvl2pPr marL="807438" indent="-310553" algn="l" defTabSz="496885" rtl="0" eaLnBrk="1" latinLnBrk="0" hangingPunct="1">
              <a:spcBef>
                <a:spcPct val="20000"/>
              </a:spcBef>
              <a:buClr>
                <a:srgbClr val="FBB040"/>
              </a:buClr>
              <a:buFont typeface="Wingdings" charset="2"/>
              <a:buChar char="§"/>
              <a:defRPr sz="2400" kern="1200">
                <a:solidFill>
                  <a:srgbClr val="00163B"/>
                </a:solidFill>
                <a:latin typeface="Verdana"/>
                <a:ea typeface="+mn-ea"/>
                <a:cs typeface="Verdana"/>
              </a:defRPr>
            </a:lvl2pPr>
            <a:lvl3pPr marL="1242212" indent="-248442" algn="l" defTabSz="496885" rtl="0" eaLnBrk="1" latinLnBrk="0" hangingPunct="1">
              <a:spcBef>
                <a:spcPct val="20000"/>
              </a:spcBef>
              <a:buClr>
                <a:srgbClr val="FBB040"/>
              </a:buClr>
              <a:buFont typeface="Wingdings" charset="2"/>
              <a:buChar char="§"/>
              <a:defRPr sz="2000" kern="1200">
                <a:solidFill>
                  <a:srgbClr val="00163B"/>
                </a:solidFill>
                <a:latin typeface="Verdana"/>
                <a:ea typeface="+mn-ea"/>
                <a:cs typeface="Verdana"/>
              </a:defRPr>
            </a:lvl3pPr>
            <a:lvl4pPr marL="1739097" indent="-248442" algn="l" defTabSz="496885" rtl="0" eaLnBrk="1" latinLnBrk="0" hangingPunct="1">
              <a:spcBef>
                <a:spcPct val="20000"/>
              </a:spcBef>
              <a:buClr>
                <a:srgbClr val="FBB040"/>
              </a:buClr>
              <a:buFont typeface="Wingdings" charset="2"/>
              <a:buChar char="§"/>
              <a:defRPr sz="2000" kern="1200">
                <a:solidFill>
                  <a:srgbClr val="00163B"/>
                </a:solidFill>
                <a:latin typeface="Verdana"/>
                <a:ea typeface="+mn-ea"/>
                <a:cs typeface="Verdana"/>
              </a:defRPr>
            </a:lvl4pPr>
            <a:lvl5pPr marL="223598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5pPr>
            <a:lvl6pPr marL="2732867" indent="-248442" algn="l" defTabSz="496885" rtl="0" eaLnBrk="1" latinLnBrk="0" hangingPunct="1">
              <a:spcBef>
                <a:spcPct val="20000"/>
              </a:spcBef>
              <a:buFont typeface="Arial"/>
              <a:buChar char="•"/>
              <a:defRPr sz="2200" kern="1200">
                <a:solidFill>
                  <a:schemeClr val="tx1"/>
                </a:solidFill>
                <a:latin typeface="+mn-lt"/>
                <a:ea typeface="+mn-ea"/>
                <a:cs typeface="+mn-cs"/>
              </a:defRPr>
            </a:lvl6pPr>
            <a:lvl7pPr marL="3229752" indent="-248442" algn="l" defTabSz="496885" rtl="0" eaLnBrk="1" latinLnBrk="0" hangingPunct="1">
              <a:spcBef>
                <a:spcPct val="20000"/>
              </a:spcBef>
              <a:buFont typeface="Arial"/>
              <a:buChar char="•"/>
              <a:defRPr sz="2200" kern="1200">
                <a:solidFill>
                  <a:schemeClr val="tx1"/>
                </a:solidFill>
                <a:latin typeface="+mn-lt"/>
                <a:ea typeface="+mn-ea"/>
                <a:cs typeface="+mn-cs"/>
              </a:defRPr>
            </a:lvl7pPr>
            <a:lvl8pPr marL="3726637" indent="-248442" algn="l" defTabSz="496885" rtl="0" eaLnBrk="1" latinLnBrk="0" hangingPunct="1">
              <a:spcBef>
                <a:spcPct val="20000"/>
              </a:spcBef>
              <a:buFont typeface="Arial"/>
              <a:buChar char="•"/>
              <a:defRPr sz="2200" kern="1200">
                <a:solidFill>
                  <a:schemeClr val="tx1"/>
                </a:solidFill>
                <a:latin typeface="+mn-lt"/>
                <a:ea typeface="+mn-ea"/>
                <a:cs typeface="+mn-cs"/>
              </a:defRPr>
            </a:lvl8pPr>
            <a:lvl9pPr marL="4223522" indent="-248442" algn="l" defTabSz="496885" rtl="0" eaLnBrk="1" latinLnBrk="0" hangingPunct="1">
              <a:spcBef>
                <a:spcPct val="20000"/>
              </a:spcBef>
              <a:buFont typeface="Arial"/>
              <a:buChar char="•"/>
              <a:defRPr sz="2200" kern="1200">
                <a:solidFill>
                  <a:schemeClr val="tx1"/>
                </a:solidFill>
                <a:latin typeface="+mn-lt"/>
                <a:ea typeface="+mn-ea"/>
                <a:cs typeface="+mn-cs"/>
              </a:defRPr>
            </a:lvl9pPr>
          </a:lstStyle>
          <a:p>
            <a:r>
              <a:rPr lang="en-US" dirty="0" smtClean="0"/>
              <a:t>Which aspects of the </a:t>
            </a:r>
            <a:r>
              <a:rPr lang="en-US" strike="sngStrike" dirty="0" err="1" smtClean="0"/>
              <a:t>Car</a:t>
            </a:r>
            <a:r>
              <a:rPr lang="en-US" dirty="0" err="1" smtClean="0"/>
              <a:t>Class</a:t>
            </a:r>
            <a:r>
              <a:rPr lang="en-US" dirty="0" smtClean="0"/>
              <a:t> should we test?</a:t>
            </a:r>
          </a:p>
          <a:p>
            <a:r>
              <a:rPr lang="en-US" dirty="0" smtClean="0"/>
              <a:t>How to make it easy to test a </a:t>
            </a:r>
            <a:r>
              <a:rPr lang="en-US" strike="sngStrike" dirty="0" err="1" smtClean="0"/>
              <a:t>Car</a:t>
            </a:r>
            <a:r>
              <a:rPr lang="en-US" dirty="0" err="1" smtClean="0"/>
              <a:t>Class</a:t>
            </a:r>
            <a:endParaRPr lang="en-US" dirty="0"/>
          </a:p>
        </p:txBody>
      </p:sp>
      <p:sp>
        <p:nvSpPr>
          <p:cNvPr id="5" name="Text Placeholder 2"/>
          <p:cNvSpPr txBox="1">
            <a:spLocks/>
          </p:cNvSpPr>
          <p:nvPr/>
        </p:nvSpPr>
        <p:spPr>
          <a:xfrm>
            <a:off x="191509" y="4921704"/>
            <a:ext cx="9602787" cy="1250496"/>
          </a:xfrm>
          <a:prstGeom prst="rect">
            <a:avLst/>
          </a:prstGeom>
          <a:solidFill>
            <a:schemeClr val="accent3">
              <a:lumMod val="40000"/>
              <a:lumOff val="60000"/>
            </a:schemeClr>
          </a:solidFill>
          <a:ln>
            <a:solidFill>
              <a:schemeClr val="tx2"/>
            </a:solidFill>
          </a:ln>
        </p:spPr>
        <p:txBody>
          <a:bodyPr vert="horz"/>
          <a:lstStyle>
            <a:lvl1pPr marL="372664" indent="-372664" algn="l" defTabSz="496885" rtl="0" eaLnBrk="1" latinLnBrk="0" hangingPunct="1">
              <a:spcBef>
                <a:spcPct val="20000"/>
              </a:spcBef>
              <a:buClr>
                <a:srgbClr val="FBB040"/>
              </a:buClr>
              <a:buFont typeface="Wingdings" charset="2"/>
              <a:buChar char="§"/>
              <a:defRPr sz="2800" kern="1200">
                <a:solidFill>
                  <a:srgbClr val="00163B"/>
                </a:solidFill>
                <a:latin typeface="Verdana"/>
                <a:ea typeface="+mn-ea"/>
                <a:cs typeface="Verdana"/>
              </a:defRPr>
            </a:lvl1pPr>
            <a:lvl2pPr marL="807438" indent="-310553" algn="l" defTabSz="496885" rtl="0" eaLnBrk="1" latinLnBrk="0" hangingPunct="1">
              <a:spcBef>
                <a:spcPct val="20000"/>
              </a:spcBef>
              <a:buClr>
                <a:srgbClr val="FBB040"/>
              </a:buClr>
              <a:buFont typeface="Wingdings" charset="2"/>
              <a:buChar char="§"/>
              <a:defRPr sz="2400" kern="1200">
                <a:solidFill>
                  <a:srgbClr val="00163B"/>
                </a:solidFill>
                <a:latin typeface="Verdana"/>
                <a:ea typeface="+mn-ea"/>
                <a:cs typeface="Verdana"/>
              </a:defRPr>
            </a:lvl2pPr>
            <a:lvl3pPr marL="1242212" indent="-248442" algn="l" defTabSz="496885" rtl="0" eaLnBrk="1" latinLnBrk="0" hangingPunct="1">
              <a:spcBef>
                <a:spcPct val="20000"/>
              </a:spcBef>
              <a:buClr>
                <a:srgbClr val="FBB040"/>
              </a:buClr>
              <a:buFont typeface="Wingdings" charset="2"/>
              <a:buChar char="§"/>
              <a:defRPr sz="2000" kern="1200">
                <a:solidFill>
                  <a:srgbClr val="00163B"/>
                </a:solidFill>
                <a:latin typeface="Verdana"/>
                <a:ea typeface="+mn-ea"/>
                <a:cs typeface="Verdana"/>
              </a:defRPr>
            </a:lvl3pPr>
            <a:lvl4pPr marL="1739097" indent="-248442" algn="l" defTabSz="496885" rtl="0" eaLnBrk="1" latinLnBrk="0" hangingPunct="1">
              <a:spcBef>
                <a:spcPct val="20000"/>
              </a:spcBef>
              <a:buClr>
                <a:srgbClr val="FBB040"/>
              </a:buClr>
              <a:buFont typeface="Wingdings" charset="2"/>
              <a:buChar char="§"/>
              <a:defRPr sz="2000" kern="1200">
                <a:solidFill>
                  <a:srgbClr val="00163B"/>
                </a:solidFill>
                <a:latin typeface="Verdana"/>
                <a:ea typeface="+mn-ea"/>
                <a:cs typeface="Verdana"/>
              </a:defRPr>
            </a:lvl4pPr>
            <a:lvl5pPr marL="2235982" indent="-248442" algn="l" defTabSz="496885" rtl="0" eaLnBrk="1" latinLnBrk="0" hangingPunct="1">
              <a:spcBef>
                <a:spcPct val="20000"/>
              </a:spcBef>
              <a:buClr>
                <a:srgbClr val="FBB040"/>
              </a:buClr>
              <a:buFont typeface="Wingdings" charset="2"/>
              <a:buChar char="§"/>
              <a:defRPr sz="1800" kern="1200">
                <a:solidFill>
                  <a:srgbClr val="00163B"/>
                </a:solidFill>
                <a:latin typeface="Verdana"/>
                <a:ea typeface="+mn-ea"/>
                <a:cs typeface="Verdana"/>
              </a:defRPr>
            </a:lvl5pPr>
            <a:lvl6pPr marL="2732867" indent="-248442" algn="l" defTabSz="496885" rtl="0" eaLnBrk="1" latinLnBrk="0" hangingPunct="1">
              <a:spcBef>
                <a:spcPct val="20000"/>
              </a:spcBef>
              <a:buFont typeface="Arial"/>
              <a:buChar char="•"/>
              <a:defRPr sz="2200" kern="1200">
                <a:solidFill>
                  <a:schemeClr val="tx1"/>
                </a:solidFill>
                <a:latin typeface="+mn-lt"/>
                <a:ea typeface="+mn-ea"/>
                <a:cs typeface="+mn-cs"/>
              </a:defRPr>
            </a:lvl6pPr>
            <a:lvl7pPr marL="3229752" indent="-248442" algn="l" defTabSz="496885" rtl="0" eaLnBrk="1" latinLnBrk="0" hangingPunct="1">
              <a:spcBef>
                <a:spcPct val="20000"/>
              </a:spcBef>
              <a:buFont typeface="Arial"/>
              <a:buChar char="•"/>
              <a:defRPr sz="2200" kern="1200">
                <a:solidFill>
                  <a:schemeClr val="tx1"/>
                </a:solidFill>
                <a:latin typeface="+mn-lt"/>
                <a:ea typeface="+mn-ea"/>
                <a:cs typeface="+mn-cs"/>
              </a:defRPr>
            </a:lvl7pPr>
            <a:lvl8pPr marL="3726637" indent="-248442" algn="l" defTabSz="496885" rtl="0" eaLnBrk="1" latinLnBrk="0" hangingPunct="1">
              <a:spcBef>
                <a:spcPct val="20000"/>
              </a:spcBef>
              <a:buFont typeface="Arial"/>
              <a:buChar char="•"/>
              <a:defRPr sz="2200" kern="1200">
                <a:solidFill>
                  <a:schemeClr val="tx1"/>
                </a:solidFill>
                <a:latin typeface="+mn-lt"/>
                <a:ea typeface="+mn-ea"/>
                <a:cs typeface="+mn-cs"/>
              </a:defRPr>
            </a:lvl8pPr>
            <a:lvl9pPr marL="4223522" indent="-248442" algn="l" defTabSz="496885" rtl="0" eaLnBrk="1" latinLnBrk="0" hangingPunct="1">
              <a:spcBef>
                <a:spcPct val="20000"/>
              </a:spcBef>
              <a:buFont typeface="Arial"/>
              <a:buChar char="•"/>
              <a:defRPr sz="2200" kern="1200">
                <a:solidFill>
                  <a:schemeClr val="tx1"/>
                </a:solidFill>
                <a:latin typeface="+mn-lt"/>
                <a:ea typeface="+mn-ea"/>
                <a:cs typeface="+mn-cs"/>
              </a:defRPr>
            </a:lvl9pPr>
          </a:lstStyle>
          <a:p>
            <a:r>
              <a:rPr lang="en-US" dirty="0" smtClean="0"/>
              <a:t>How to automate the test</a:t>
            </a:r>
          </a:p>
          <a:p>
            <a:pPr lvl="1"/>
            <a:r>
              <a:rPr lang="en-US" dirty="0" smtClean="0"/>
              <a:t>To make it easy to test after you have made changes</a:t>
            </a:r>
          </a:p>
          <a:p>
            <a:pPr lvl="1"/>
            <a:endParaRPr lang="en-US" dirty="0"/>
          </a:p>
        </p:txBody>
      </p:sp>
    </p:spTree>
    <p:extLst>
      <p:ext uri="{BB962C8B-B14F-4D97-AF65-F5344CB8AC3E}">
        <p14:creationId xmlns:p14="http://schemas.microsoft.com/office/powerpoint/2010/main" val="1869427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Test concepts </a:t>
            </a:r>
            <a:r>
              <a:rPr lang="mr-IN" dirty="0" smtClean="0"/>
              <a:t>–</a:t>
            </a:r>
            <a:r>
              <a:rPr lang="en-US" dirty="0" smtClean="0"/>
              <a:t> expected </a:t>
            </a:r>
            <a:r>
              <a:rPr lang="en-US" dirty="0" err="1" smtClean="0"/>
              <a:t>behaviour</a:t>
            </a:r>
            <a:endParaRPr lang="en-US" dirty="0"/>
          </a:p>
        </p:txBody>
      </p:sp>
      <p:sp>
        <p:nvSpPr>
          <p:cNvPr id="3" name="Text Placeholder 2"/>
          <p:cNvSpPr>
            <a:spLocks noGrp="1"/>
          </p:cNvSpPr>
          <p:nvPr>
            <p:ph type="body" sz="quarter" idx="11"/>
          </p:nvPr>
        </p:nvSpPr>
        <p:spPr/>
        <p:txBody>
          <a:bodyPr/>
          <a:lstStyle/>
          <a:p>
            <a:r>
              <a:rPr lang="en-US" dirty="0" smtClean="0"/>
              <a:t>To test a method, we need to specify what are the expected </a:t>
            </a:r>
            <a:r>
              <a:rPr lang="en-US" dirty="0" err="1" smtClean="0"/>
              <a:t>behaviour</a:t>
            </a:r>
            <a:endParaRPr lang="en-US" dirty="0" smtClean="0"/>
          </a:p>
          <a:p>
            <a:pPr lvl="1"/>
            <a:r>
              <a:rPr lang="en-US" sz="2800" dirty="0" err="1" smtClean="0"/>
              <a:t>Behaviour</a:t>
            </a:r>
            <a:r>
              <a:rPr lang="en-US" sz="2800" dirty="0" smtClean="0"/>
              <a:t>:</a:t>
            </a:r>
          </a:p>
          <a:p>
            <a:pPr lvl="2"/>
            <a:r>
              <a:rPr lang="en-US" sz="2800" dirty="0" smtClean="0"/>
              <a:t>Return value</a:t>
            </a:r>
          </a:p>
          <a:p>
            <a:pPr lvl="2"/>
            <a:r>
              <a:rPr lang="en-US" sz="2800" dirty="0" smtClean="0"/>
              <a:t>Thrown exceptions</a:t>
            </a:r>
          </a:p>
          <a:p>
            <a:pPr lvl="2"/>
            <a:r>
              <a:rPr lang="en-US" sz="2800" dirty="0" smtClean="0"/>
              <a:t>Calls to other objects</a:t>
            </a:r>
          </a:p>
          <a:p>
            <a:pPr lvl="2"/>
            <a:r>
              <a:rPr lang="en-US" sz="2800" dirty="0" smtClean="0"/>
              <a:t>Changes to the object of the method</a:t>
            </a:r>
          </a:p>
          <a:p>
            <a:pPr lvl="2"/>
            <a:r>
              <a:rPr lang="en-US" sz="2800" dirty="0" smtClean="0"/>
              <a:t>Changes to external components (for example database)</a:t>
            </a:r>
            <a:endParaRPr lang="en-US" sz="2800" dirty="0"/>
          </a:p>
        </p:txBody>
      </p:sp>
    </p:spTree>
    <p:extLst>
      <p:ext uri="{BB962C8B-B14F-4D97-AF65-F5344CB8AC3E}">
        <p14:creationId xmlns:p14="http://schemas.microsoft.com/office/powerpoint/2010/main" val="2141515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Three </a:t>
            </a:r>
            <a:r>
              <a:rPr lang="en-US" i="1" dirty="0" smtClean="0"/>
              <a:t>levels </a:t>
            </a:r>
            <a:r>
              <a:rPr lang="en-US" dirty="0" smtClean="0"/>
              <a:t>of tests</a:t>
            </a:r>
            <a:endParaRPr lang="en-US" dirty="0"/>
          </a:p>
        </p:txBody>
      </p:sp>
      <p:sp>
        <p:nvSpPr>
          <p:cNvPr id="3" name="Text Placeholder 2"/>
          <p:cNvSpPr>
            <a:spLocks noGrp="1"/>
          </p:cNvSpPr>
          <p:nvPr>
            <p:ph type="body" sz="quarter" idx="11"/>
          </p:nvPr>
        </p:nvSpPr>
        <p:spPr/>
        <p:txBody>
          <a:bodyPr/>
          <a:lstStyle/>
          <a:p>
            <a:r>
              <a:rPr lang="en-US" b="1" dirty="0" smtClean="0"/>
              <a:t>Unit tests</a:t>
            </a:r>
          </a:p>
          <a:p>
            <a:pPr lvl="1"/>
            <a:r>
              <a:rPr lang="en-US" dirty="0" smtClean="0"/>
              <a:t>At the level of individual methods and classes</a:t>
            </a:r>
          </a:p>
          <a:p>
            <a:pPr lvl="1"/>
            <a:r>
              <a:rPr lang="en-US" dirty="0" smtClean="0"/>
              <a:t>Tool: JUnit</a:t>
            </a:r>
          </a:p>
          <a:p>
            <a:r>
              <a:rPr lang="en-US" b="1" dirty="0" smtClean="0"/>
              <a:t>Integration tests</a:t>
            </a:r>
          </a:p>
          <a:p>
            <a:pPr lvl="1"/>
            <a:r>
              <a:rPr lang="en-US" dirty="0" smtClean="0"/>
              <a:t>Across layers</a:t>
            </a:r>
          </a:p>
          <a:p>
            <a:pPr lvl="1"/>
            <a:r>
              <a:rPr lang="en-US" dirty="0" smtClean="0"/>
              <a:t>Tool: Mock objects</a:t>
            </a:r>
          </a:p>
          <a:p>
            <a:r>
              <a:rPr lang="en-US" b="1" dirty="0" smtClean="0"/>
              <a:t>System tests</a:t>
            </a:r>
          </a:p>
          <a:p>
            <a:pPr lvl="1"/>
            <a:r>
              <a:rPr lang="en-US" dirty="0" smtClean="0"/>
              <a:t>The whole system</a:t>
            </a:r>
          </a:p>
          <a:p>
            <a:pPr lvl="1"/>
            <a:r>
              <a:rPr lang="en-US" dirty="0" smtClean="0"/>
              <a:t>Tool: Mock, Performance</a:t>
            </a:r>
            <a:endParaRPr lang="en-US" dirty="0"/>
          </a:p>
        </p:txBody>
      </p:sp>
    </p:spTree>
    <p:extLst>
      <p:ext uri="{BB962C8B-B14F-4D97-AF65-F5344CB8AC3E}">
        <p14:creationId xmlns:p14="http://schemas.microsoft.com/office/powerpoint/2010/main" val="1088658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Specialized tests</a:t>
            </a:r>
            <a:endParaRPr lang="en-US" dirty="0"/>
          </a:p>
        </p:txBody>
      </p:sp>
      <p:sp>
        <p:nvSpPr>
          <p:cNvPr id="3" name="Text Placeholder 2"/>
          <p:cNvSpPr>
            <a:spLocks noGrp="1"/>
          </p:cNvSpPr>
          <p:nvPr>
            <p:ph type="body" sz="quarter" idx="11"/>
          </p:nvPr>
        </p:nvSpPr>
        <p:spPr/>
        <p:txBody>
          <a:bodyPr/>
          <a:lstStyle/>
          <a:p>
            <a:r>
              <a:rPr lang="en-US" dirty="0" smtClean="0"/>
              <a:t>User interface tests</a:t>
            </a:r>
          </a:p>
          <a:p>
            <a:pPr lvl="1"/>
            <a:r>
              <a:rPr lang="en-US" dirty="0" smtClean="0"/>
              <a:t>Does the user </a:t>
            </a:r>
            <a:r>
              <a:rPr lang="en-US" dirty="0" err="1" smtClean="0"/>
              <a:t>inteface</a:t>
            </a:r>
            <a:r>
              <a:rPr lang="en-US" dirty="0" smtClean="0"/>
              <a:t> work correctly?</a:t>
            </a:r>
          </a:p>
          <a:p>
            <a:pPr lvl="1"/>
            <a:r>
              <a:rPr lang="en-US" dirty="0" smtClean="0"/>
              <a:t>Tools: Specialized automated input control</a:t>
            </a:r>
          </a:p>
          <a:p>
            <a:pPr lvl="1"/>
            <a:endParaRPr lang="en-US" dirty="0"/>
          </a:p>
          <a:p>
            <a:r>
              <a:rPr lang="en-US" dirty="0" smtClean="0"/>
              <a:t>Acceptance tests</a:t>
            </a:r>
          </a:p>
          <a:p>
            <a:pPr lvl="1"/>
            <a:r>
              <a:rPr lang="en-US" dirty="0" smtClean="0"/>
              <a:t>A contract between the developers and the product owner on when a user story is implemented</a:t>
            </a:r>
          </a:p>
          <a:p>
            <a:pPr lvl="1"/>
            <a:r>
              <a:rPr lang="en-US" dirty="0" smtClean="0"/>
              <a:t>Tools: Sometimes automates, sometimes not</a:t>
            </a:r>
          </a:p>
          <a:p>
            <a:pPr lvl="1"/>
            <a:endParaRPr lang="en-US" dirty="0"/>
          </a:p>
          <a:p>
            <a:r>
              <a:rPr lang="en-US" dirty="0" smtClean="0"/>
              <a:t>User testing</a:t>
            </a:r>
          </a:p>
          <a:p>
            <a:pPr lvl="1"/>
            <a:r>
              <a:rPr lang="en-US" dirty="0" smtClean="0"/>
              <a:t>Letting future users of the system try to use a preliminary version of the system to see if they can use the program to solve their tasks.</a:t>
            </a:r>
            <a:endParaRPr lang="en-US" dirty="0"/>
          </a:p>
        </p:txBody>
      </p:sp>
    </p:spTree>
    <p:extLst>
      <p:ext uri="{BB962C8B-B14F-4D97-AF65-F5344CB8AC3E}">
        <p14:creationId xmlns:p14="http://schemas.microsoft.com/office/powerpoint/2010/main" val="151332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V model</a:t>
            </a:r>
            <a:endParaRPr lang="da-DK"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866" y="831396"/>
            <a:ext cx="9216428" cy="6000211"/>
          </a:xfrm>
          <a:prstGeom prst="rect">
            <a:avLst/>
          </a:prstGeom>
        </p:spPr>
      </p:pic>
    </p:spTree>
    <p:extLst>
      <p:ext uri="{BB962C8B-B14F-4D97-AF65-F5344CB8AC3E}">
        <p14:creationId xmlns:p14="http://schemas.microsoft.com/office/powerpoint/2010/main" val="748939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Positive- &amp; negative testing</a:t>
            </a:r>
            <a:endParaRPr lang="da-DK" dirty="0"/>
          </a:p>
        </p:txBody>
      </p:sp>
      <p:sp>
        <p:nvSpPr>
          <p:cNvPr id="3" name="Text Placeholder 2"/>
          <p:cNvSpPr>
            <a:spLocks noGrp="1"/>
          </p:cNvSpPr>
          <p:nvPr>
            <p:ph type="body" sz="quarter" idx="11"/>
          </p:nvPr>
        </p:nvSpPr>
        <p:spPr/>
        <p:txBody>
          <a:bodyPr/>
          <a:lstStyle/>
          <a:p>
            <a:r>
              <a:rPr lang="en-US" dirty="0" smtClean="0"/>
              <a:t>Positive tests</a:t>
            </a:r>
          </a:p>
          <a:p>
            <a:pPr lvl="1"/>
            <a:r>
              <a:rPr lang="en-US" dirty="0" smtClean="0"/>
              <a:t>Confirms that (or disproves) that the system works as expected.</a:t>
            </a:r>
          </a:p>
          <a:p>
            <a:pPr lvl="1"/>
            <a:endParaRPr lang="en-US" dirty="0"/>
          </a:p>
          <a:p>
            <a:r>
              <a:rPr lang="en-US" dirty="0" smtClean="0"/>
              <a:t>Negative tests</a:t>
            </a:r>
          </a:p>
          <a:p>
            <a:pPr lvl="1"/>
            <a:r>
              <a:rPr lang="en-US" dirty="0"/>
              <a:t>Confirms that (or disproves) that the </a:t>
            </a:r>
            <a:r>
              <a:rPr lang="en-US" dirty="0" smtClean="0"/>
              <a:t>system handles errors properly when the user misbehaves</a:t>
            </a:r>
            <a:endParaRPr lang="da-DK" dirty="0"/>
          </a:p>
        </p:txBody>
      </p:sp>
      <p:pic>
        <p:nvPicPr>
          <p:cNvPr id="4" name="Picture 3"/>
          <p:cNvPicPr>
            <a:picLocks noChangeAspect="1"/>
          </p:cNvPicPr>
          <p:nvPr/>
        </p:nvPicPr>
        <p:blipFill>
          <a:blip r:embed="rId2"/>
          <a:stretch>
            <a:fillRect/>
          </a:stretch>
        </p:blipFill>
        <p:spPr>
          <a:xfrm>
            <a:off x="662381" y="4802990"/>
            <a:ext cx="8661400" cy="1955800"/>
          </a:xfrm>
          <a:prstGeom prst="rect">
            <a:avLst/>
          </a:prstGeom>
        </p:spPr>
      </p:pic>
      <p:sp>
        <p:nvSpPr>
          <p:cNvPr id="5" name="TextBox 4"/>
          <p:cNvSpPr txBox="1"/>
          <p:nvPr/>
        </p:nvSpPr>
        <p:spPr>
          <a:xfrm>
            <a:off x="8364113" y="6316965"/>
            <a:ext cx="959668" cy="400110"/>
          </a:xfrm>
          <a:prstGeom prst="rect">
            <a:avLst/>
          </a:prstGeom>
          <a:noFill/>
        </p:spPr>
        <p:txBody>
          <a:bodyPr wrap="square" rtlCol="0">
            <a:spAutoFit/>
          </a:bodyPr>
          <a:lstStyle/>
          <a:p>
            <a:r>
              <a:rPr lang="en-US" dirty="0" smtClean="0"/>
              <a:t>Junit 4</a:t>
            </a:r>
            <a:endParaRPr lang="da-DK" dirty="0"/>
          </a:p>
        </p:txBody>
      </p:sp>
    </p:spTree>
    <p:extLst>
      <p:ext uri="{BB962C8B-B14F-4D97-AF65-F5344CB8AC3E}">
        <p14:creationId xmlns:p14="http://schemas.microsoft.com/office/powerpoint/2010/main" val="3527371041"/>
      </p:ext>
    </p:extLst>
  </p:cSld>
  <p:clrMapOvr>
    <a:masterClrMapping/>
  </p:clrMapOvr>
</p:sld>
</file>

<file path=ppt/theme/theme1.xml><?xml version="1.0" encoding="utf-8"?>
<a:theme xmlns:a="http://schemas.openxmlformats.org/drawingml/2006/main" name="Cphbusiness PowerPoint skabelo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Cphbusiness-koe</Template>
  <TotalTime>483</TotalTime>
  <Words>568</Words>
  <Application>Microsoft Office PowerPoint</Application>
  <PresentationFormat>Custom</PresentationFormat>
  <Paragraphs>80</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Verdana</vt:lpstr>
      <vt:lpstr>Wingdings</vt:lpstr>
      <vt:lpstr>Cphbusiness PowerPoint skabelon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Kasper Oesterbye</dc:creator>
  <cp:lastModifiedBy>Ronnie Dalsgaard (RODA - Adjunkt - Cphbusiness)</cp:lastModifiedBy>
  <cp:revision>22</cp:revision>
  <dcterms:created xsi:type="dcterms:W3CDTF">2016-10-26T11:07:40Z</dcterms:created>
  <dcterms:modified xsi:type="dcterms:W3CDTF">2018-11-25T19:31:39Z</dcterms:modified>
</cp:coreProperties>
</file>

<file path=docProps/thumbnail.jpeg>
</file>